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696" r:id="rId2"/>
    <p:sldMasterId id="2147483678" r:id="rId3"/>
    <p:sldMasterId id="2147483660" r:id="rId4"/>
  </p:sldMasterIdLst>
  <p:notesMasterIdLst>
    <p:notesMasterId r:id="rId44"/>
  </p:notesMasterIdLst>
  <p:sldIdLst>
    <p:sldId id="256" r:id="rId5"/>
    <p:sldId id="1195" r:id="rId6"/>
    <p:sldId id="1217" r:id="rId7"/>
    <p:sldId id="379" r:id="rId8"/>
    <p:sldId id="501" r:id="rId9"/>
    <p:sldId id="1202" r:id="rId10"/>
    <p:sldId id="1209" r:id="rId11"/>
    <p:sldId id="1210" r:id="rId12"/>
    <p:sldId id="836" r:id="rId13"/>
    <p:sldId id="1199" r:id="rId14"/>
    <p:sldId id="1200" r:id="rId15"/>
    <p:sldId id="1201" r:id="rId16"/>
    <p:sldId id="1196" r:id="rId17"/>
    <p:sldId id="1198" r:id="rId18"/>
    <p:sldId id="1204" r:id="rId19"/>
    <p:sldId id="1205" r:id="rId20"/>
    <p:sldId id="678" r:id="rId21"/>
    <p:sldId id="1081" r:id="rId22"/>
    <p:sldId id="468" r:id="rId23"/>
    <p:sldId id="918" r:id="rId24"/>
    <p:sldId id="919" r:id="rId25"/>
    <p:sldId id="920" r:id="rId26"/>
    <p:sldId id="1216" r:id="rId27"/>
    <p:sldId id="1203" r:id="rId28"/>
    <p:sldId id="360" r:id="rId29"/>
    <p:sldId id="645" r:id="rId30"/>
    <p:sldId id="646" r:id="rId31"/>
    <p:sldId id="647" r:id="rId32"/>
    <p:sldId id="329" r:id="rId33"/>
    <p:sldId id="1194" r:id="rId34"/>
    <p:sldId id="1193" r:id="rId35"/>
    <p:sldId id="1211" r:id="rId36"/>
    <p:sldId id="1065" r:id="rId37"/>
    <p:sldId id="1219" r:id="rId38"/>
    <p:sldId id="1208" r:id="rId39"/>
    <p:sldId id="1221" r:id="rId40"/>
    <p:sldId id="1218" r:id="rId41"/>
    <p:sldId id="1213" r:id="rId42"/>
    <p:sldId id="122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42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WileyWire!$A$2</c:f>
              <c:strCache>
                <c:ptCount val="1"/>
                <c:pt idx="0">
                  <c:v>Widgets</c:v>
                </c:pt>
              </c:strCache>
            </c:strRef>
          </c:tx>
          <c:invertIfNegative val="0"/>
          <c:cat>
            <c:strRef>
              <c:f>WileyWire!$B$1:$E$1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WileyWire!$B$2:$E$2</c:f>
              <c:numCache>
                <c:formatCode>General</c:formatCode>
                <c:ptCount val="4"/>
                <c:pt idx="0">
                  <c:v>20</c:v>
                </c:pt>
                <c:pt idx="1">
                  <c:v>18</c:v>
                </c:pt>
                <c:pt idx="2">
                  <c:v>14</c:v>
                </c:pt>
                <c:pt idx="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8D-4ECB-BABC-CFAE61A226B0}"/>
            </c:ext>
          </c:extLst>
        </c:ser>
        <c:ser>
          <c:idx val="1"/>
          <c:order val="1"/>
          <c:tx>
            <c:strRef>
              <c:f>WileyWire!$A$3</c:f>
              <c:strCache>
                <c:ptCount val="1"/>
                <c:pt idx="0">
                  <c:v>Gismos</c:v>
                </c:pt>
              </c:strCache>
            </c:strRef>
          </c:tx>
          <c:invertIfNegative val="0"/>
          <c:cat>
            <c:strRef>
              <c:f>WileyWire!$B$1:$E$1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WileyWire!$B$3:$E$3</c:f>
              <c:numCache>
                <c:formatCode>General</c:formatCode>
                <c:ptCount val="4"/>
                <c:pt idx="0">
                  <c:v>18</c:v>
                </c:pt>
                <c:pt idx="1">
                  <c:v>24</c:v>
                </c:pt>
                <c:pt idx="2">
                  <c:v>9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8D-4ECB-BABC-CFAE61A226B0}"/>
            </c:ext>
          </c:extLst>
        </c:ser>
        <c:ser>
          <c:idx val="2"/>
          <c:order val="2"/>
          <c:tx>
            <c:strRef>
              <c:f>WileyWire!$A$4</c:f>
              <c:strCache>
                <c:ptCount val="1"/>
                <c:pt idx="0">
                  <c:v>Sundries</c:v>
                </c:pt>
              </c:strCache>
            </c:strRef>
          </c:tx>
          <c:invertIfNegative val="0"/>
          <c:cat>
            <c:strRef>
              <c:f>WileyWire!$B$1:$E$1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WileyWire!$B$4:$E$4</c:f>
              <c:numCache>
                <c:formatCode>General</c:formatCode>
                <c:ptCount val="4"/>
                <c:pt idx="0">
                  <c:v>15</c:v>
                </c:pt>
                <c:pt idx="1">
                  <c:v>16</c:v>
                </c:pt>
                <c:pt idx="2">
                  <c:v>12</c:v>
                </c:pt>
                <c:pt idx="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8D-4ECB-BABC-CFAE61A226B0}"/>
            </c:ext>
          </c:extLst>
        </c:ser>
        <c:ser>
          <c:idx val="3"/>
          <c:order val="3"/>
          <c:tx>
            <c:strRef>
              <c:f>WileyWire!$A$5</c:f>
              <c:strCache>
                <c:ptCount val="1"/>
                <c:pt idx="0">
                  <c:v>Stuff</c:v>
                </c:pt>
              </c:strCache>
            </c:strRef>
          </c:tx>
          <c:invertIfNegative val="0"/>
          <c:cat>
            <c:strRef>
              <c:f>WileyWire!$B$1:$E$1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WileyWire!$B$5:$E$5</c:f>
              <c:numCache>
                <c:formatCode>General</c:formatCode>
                <c:ptCount val="4"/>
                <c:pt idx="0">
                  <c:v>16</c:v>
                </c:pt>
                <c:pt idx="1">
                  <c:v>15</c:v>
                </c:pt>
                <c:pt idx="2">
                  <c:v>15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8D-4ECB-BABC-CFAE61A22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9960448"/>
        <c:axId val="69961984"/>
        <c:axId val="69957376"/>
      </c:bar3DChart>
      <c:catAx>
        <c:axId val="69960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9961984"/>
        <c:crosses val="autoZero"/>
        <c:auto val="1"/>
        <c:lblAlgn val="ctr"/>
        <c:lblOffset val="100"/>
        <c:noMultiLvlLbl val="0"/>
      </c:catAx>
      <c:valAx>
        <c:axId val="699619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Sales (millions)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9960448"/>
        <c:crosses val="autoZero"/>
        <c:crossBetween val="between"/>
      </c:valAx>
      <c:serAx>
        <c:axId val="69957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69961984"/>
        <c:crosses val="autoZero"/>
        <c:tickLblSkip val="1"/>
        <c:tickMarkSkip val="1"/>
      </c:serAx>
      <c:spPr>
        <a:noFill/>
        <a:ln w="25400">
          <a:noFill/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0106072694840068"/>
          <c:y val="7.4522177621513572E-2"/>
          <c:w val="0.57289074973137177"/>
          <c:h val="0.84527780381632145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WileyWire!$A$2</c:f>
              <c:strCache>
                <c:ptCount val="1"/>
                <c:pt idx="0">
                  <c:v>Widgets</c:v>
                </c:pt>
              </c:strCache>
            </c:strRef>
          </c:tx>
          <c:invertIfNegative val="0"/>
          <c:cat>
            <c:strRef>
              <c:f>WileyWire!$B$1:$E$1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WileyWire!$B$2:$E$2</c:f>
              <c:numCache>
                <c:formatCode>General</c:formatCode>
                <c:ptCount val="4"/>
                <c:pt idx="0">
                  <c:v>20</c:v>
                </c:pt>
                <c:pt idx="1">
                  <c:v>18</c:v>
                </c:pt>
                <c:pt idx="2">
                  <c:v>14</c:v>
                </c:pt>
                <c:pt idx="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6-4BCD-9B69-2A8B78CBDFB7}"/>
            </c:ext>
          </c:extLst>
        </c:ser>
        <c:ser>
          <c:idx val="1"/>
          <c:order val="1"/>
          <c:tx>
            <c:strRef>
              <c:f>WileyWire!$A$3</c:f>
              <c:strCache>
                <c:ptCount val="1"/>
                <c:pt idx="0">
                  <c:v>Gismos</c:v>
                </c:pt>
              </c:strCache>
            </c:strRef>
          </c:tx>
          <c:invertIfNegative val="0"/>
          <c:cat>
            <c:strRef>
              <c:f>WileyWire!$B$1:$E$1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WileyWire!$B$3:$E$3</c:f>
              <c:numCache>
                <c:formatCode>General</c:formatCode>
                <c:ptCount val="4"/>
                <c:pt idx="0">
                  <c:v>18</c:v>
                </c:pt>
                <c:pt idx="1">
                  <c:v>24</c:v>
                </c:pt>
                <c:pt idx="2">
                  <c:v>9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6-4BCD-9B69-2A8B78CBDFB7}"/>
            </c:ext>
          </c:extLst>
        </c:ser>
        <c:ser>
          <c:idx val="2"/>
          <c:order val="2"/>
          <c:tx>
            <c:strRef>
              <c:f>WileyWire!$A$4</c:f>
              <c:strCache>
                <c:ptCount val="1"/>
                <c:pt idx="0">
                  <c:v>Sundries</c:v>
                </c:pt>
              </c:strCache>
            </c:strRef>
          </c:tx>
          <c:invertIfNegative val="0"/>
          <c:cat>
            <c:strRef>
              <c:f>WileyWire!$B$1:$E$1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WileyWire!$B$4:$E$4</c:f>
              <c:numCache>
                <c:formatCode>General</c:formatCode>
                <c:ptCount val="4"/>
                <c:pt idx="0">
                  <c:v>15</c:v>
                </c:pt>
                <c:pt idx="1">
                  <c:v>16</c:v>
                </c:pt>
                <c:pt idx="2">
                  <c:v>12</c:v>
                </c:pt>
                <c:pt idx="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E6-4BCD-9B69-2A8B78CBDFB7}"/>
            </c:ext>
          </c:extLst>
        </c:ser>
        <c:ser>
          <c:idx val="3"/>
          <c:order val="3"/>
          <c:tx>
            <c:strRef>
              <c:f>WileyWire!$A$5</c:f>
              <c:strCache>
                <c:ptCount val="1"/>
                <c:pt idx="0">
                  <c:v>Stuff</c:v>
                </c:pt>
              </c:strCache>
            </c:strRef>
          </c:tx>
          <c:invertIfNegative val="0"/>
          <c:cat>
            <c:strRef>
              <c:f>WileyWire!$B$1:$E$1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WileyWire!$B$5:$E$5</c:f>
              <c:numCache>
                <c:formatCode>General</c:formatCode>
                <c:ptCount val="4"/>
                <c:pt idx="0">
                  <c:v>16</c:v>
                </c:pt>
                <c:pt idx="1">
                  <c:v>15</c:v>
                </c:pt>
                <c:pt idx="2">
                  <c:v>15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E6-4BCD-9B69-2A8B78CBDF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9960448"/>
        <c:axId val="69961984"/>
        <c:axId val="69957376"/>
      </c:bar3DChart>
      <c:catAx>
        <c:axId val="69960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9961984"/>
        <c:crosses val="autoZero"/>
        <c:auto val="1"/>
        <c:lblAlgn val="ctr"/>
        <c:lblOffset val="100"/>
        <c:noMultiLvlLbl val="0"/>
      </c:catAx>
      <c:valAx>
        <c:axId val="699619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Sales (millions)</a:t>
                </a:r>
              </a:p>
            </c:rich>
          </c:tx>
          <c:layout>
            <c:manualLayout>
              <c:xMode val="edge"/>
              <c:yMode val="edge"/>
              <c:x val="0"/>
              <c:y val="0.3223692055832667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9960448"/>
        <c:crosses val="autoZero"/>
        <c:crossBetween val="between"/>
      </c:valAx>
      <c:serAx>
        <c:axId val="69957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69961984"/>
        <c:crosses val="autoZero"/>
        <c:tickLblSkip val="1"/>
        <c:tickMarkSkip val="1"/>
      </c:serAx>
      <c:spPr>
        <a:noFill/>
        <a:ln w="25400">
          <a:noFill/>
        </a:ln>
      </c:spPr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CB150-C0A8-44E5-9E95-7DFEE0794DCE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A3FF0-1DA0-40B0-A987-E1A434725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1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5322353E-E81D-4C54-854B-CEDD3FDB68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5ACE16-4084-4969-8710-5444AF6EEA83}" type="slidenum">
              <a:rPr lang="en-US" altLang="en-US" sz="1000"/>
              <a:pPr>
                <a:spcBef>
                  <a:spcPct val="0"/>
                </a:spcBef>
              </a:pPr>
              <a:t>3</a:t>
            </a:fld>
            <a:endParaRPr lang="en-US" altLang="en-US" sz="1000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8EC21ECA-D874-409B-9165-40627CFDEC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69159A08-92C3-4C7A-8A83-3BBA40C83B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7B39301F-7B79-42EF-A83E-D88839F48C04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297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4B2DD758-6CF2-4E02-8F81-FCA0B97484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014E3824-5C45-4E66-BEC6-0A32884F8325}" type="slidenum">
              <a:rPr lang="en-US" altLang="en-US" sz="1000"/>
              <a:pPr algn="r">
                <a:spcBef>
                  <a:spcPct val="0"/>
                </a:spcBef>
              </a:pPr>
              <a:t>30</a:t>
            </a:fld>
            <a:endParaRPr lang="en-US" altLang="en-US" sz="10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36EE47F4-4BD0-494C-B3B7-5787B548E1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6B1ACC98-63AD-4462-BD9E-C8E1C5C57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3347B92F-F776-4ADF-8268-6BE427C4A9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2D9ACE84-9CC7-4E1A-8468-5A88C638E132}" type="slidenum">
              <a:rPr lang="en-US" altLang="en-US" sz="1000"/>
              <a:pPr algn="r">
                <a:spcBef>
                  <a:spcPct val="0"/>
                </a:spcBef>
              </a:pPr>
              <a:t>33</a:t>
            </a:fld>
            <a:endParaRPr lang="en-US" altLang="en-US" sz="10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79070EB-2F3B-4CCD-8470-73E4D9646C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88F8AB70-D9F9-46D3-871C-74E654D3FE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6AC0D84A-599A-4717-97E4-DB434DAA4C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D20AB40C-96A9-4E50-849C-60BD5152DE2F}" type="slidenum">
              <a:rPr lang="en-US" altLang="en-US" sz="1000"/>
              <a:pPr algn="r">
                <a:spcBef>
                  <a:spcPct val="0"/>
                </a:spcBef>
              </a:pPr>
              <a:t>9</a:t>
            </a:fld>
            <a:endParaRPr lang="en-US" altLang="en-US" sz="10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B44A9474-4837-403C-96F2-1D129D92B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98F4577E-C011-421E-80D6-B9324C02E0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4B2DD758-6CF2-4E02-8F81-FCA0B97484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014E3824-5C45-4E66-BEC6-0A32884F8325}" type="slidenum">
              <a:rPr lang="en-US" altLang="en-US" sz="1000"/>
              <a:pPr algn="r">
                <a:spcBef>
                  <a:spcPct val="0"/>
                </a:spcBef>
              </a:pPr>
              <a:t>17</a:t>
            </a:fld>
            <a:endParaRPr lang="en-US" altLang="en-US" sz="10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36EE47F4-4BD0-494C-B3B7-5787B548E1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6B1ACC98-63AD-4462-BD9E-C8E1C5C57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1058EEAD-653A-4BDB-8BC9-B2D6B1003F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D546743-4084-4074-BA62-E8E6AAB2651E}" type="slidenum">
              <a:rPr lang="en-US" altLang="en-US" sz="1000"/>
              <a:pPr algn="r">
                <a:spcBef>
                  <a:spcPct val="0"/>
                </a:spcBef>
              </a:pPr>
              <a:t>19</a:t>
            </a:fld>
            <a:endParaRPr lang="en-US" altLang="en-US" sz="10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3E204130-FCA1-4048-9653-457C0D540B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B79906ED-6EDE-4A1D-9127-B32BB4FD95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490C2688-C236-4198-92FE-CE9FB16D5F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2DFCE58E-1472-4EE5-9BD4-5BCA18EB9843}" type="slidenum">
              <a:rPr lang="en-US" altLang="en-US" sz="1000"/>
              <a:pPr algn="r">
                <a:spcBef>
                  <a:spcPct val="0"/>
                </a:spcBef>
              </a:pPr>
              <a:t>20</a:t>
            </a:fld>
            <a:endParaRPr lang="en-US" altLang="en-US" sz="10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8DC2FA6C-95D1-4C82-872E-7CF4AF0D58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FCC7A15A-A40B-4549-979D-CB2249A32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FDB307D3-7C8D-4874-8802-934913F462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42F6348-D3AA-45C8-AF31-B7D5C54C862C}" type="slidenum">
              <a:rPr lang="en-US" altLang="en-US" sz="1000"/>
              <a:pPr algn="r">
                <a:spcBef>
                  <a:spcPct val="0"/>
                </a:spcBef>
              </a:pPr>
              <a:t>21</a:t>
            </a:fld>
            <a:endParaRPr lang="en-US" altLang="en-US" sz="10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52C17F98-EFD6-4B64-9FB6-EBE361C5C9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2D4C352F-1724-4C3A-A401-502B56E40C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44D90556-5782-4E9E-9B41-5B13EF7CB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A501930-B9A7-4D20-BD92-73412E9A8868}" type="slidenum">
              <a:rPr lang="en-US" altLang="en-US" sz="1000"/>
              <a:pPr algn="r">
                <a:spcBef>
                  <a:spcPct val="0"/>
                </a:spcBef>
              </a:pPr>
              <a:t>22</a:t>
            </a:fld>
            <a:endParaRPr lang="en-US" altLang="en-US" sz="10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B6A728D6-2501-4353-B822-BEE06EB252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02C26E25-2FDB-4C36-8543-3340CC61CA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6CB80-53C1-4CB1-9D91-BB069AB1D0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6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B04C4-CA07-4F4A-A795-C4771F96C1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06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3367" y="320675"/>
            <a:ext cx="262466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3018" y="320675"/>
            <a:ext cx="7677149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CCE60-2D83-49B0-A38E-EC4CB923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88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304801"/>
            <a:ext cx="11074399" cy="593725"/>
          </a:xfrm>
        </p:spPr>
        <p:txBody>
          <a:bodyPr/>
          <a:lstStyle>
            <a:lvl1pPr>
              <a:defRPr sz="40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36256-9D17-4DA2-95F3-33CC5C1959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176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16651" y="1585914"/>
            <a:ext cx="5141383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16651" y="3924301"/>
            <a:ext cx="514138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D12E4-11A7-4F05-BB82-3C8B07D323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1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4"/>
            <a:ext cx="10485967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067" y="3924301"/>
            <a:ext cx="10485967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6E77C-E5D9-478B-A32F-A655F1589C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1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AF3AE-FC85-42E9-8927-AE4179B592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50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55218-DDA3-4611-AF1D-1CD60A54BBB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73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164576"/>
            <a:ext cx="10485967" cy="11905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872067" y="1585913"/>
            <a:ext cx="10485967" cy="4525962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7363-4ADF-4228-BD82-1698874F8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0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6CB80-53C1-4CB1-9D91-BB069AB1D0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43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06DDE-E67D-4483-80DA-23DA9ADC62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5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06DDE-E67D-4483-80DA-23DA9ADC62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456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546E6-F05A-4C16-8A77-995AD42A33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529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37CF4-DB32-4369-B557-BB10595E2D5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939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C338D-A084-4072-B67A-339DEC5781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1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20676"/>
            <a:ext cx="11074399" cy="746125"/>
          </a:xfrm>
        </p:spPr>
        <p:txBody>
          <a:bodyPr/>
          <a:lstStyle>
            <a:lvl1pPr>
              <a:defRPr sz="40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8194F-EF35-48CA-93E3-D7A35B04D66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01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7DB50-26B1-4106-B911-6BBA4484C9C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516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1176000" cy="641350"/>
          </a:xfrm>
        </p:spPr>
        <p:txBody>
          <a:bodyPr anchor="b"/>
          <a:lstStyle>
            <a:lvl1pPr algn="l">
              <a:defRPr sz="4000" b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371601"/>
            <a:ext cx="6815667" cy="4754563"/>
          </a:xfrm>
        </p:spPr>
        <p:txBody>
          <a:bodyPr/>
          <a:lstStyle>
            <a:lvl1pPr>
              <a:defRPr sz="320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sz="280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sz="240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sz="200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sz="2000">
                <a:latin typeface="Meiryo" panose="020B0604030504040204" pitchFamily="34" charset="-128"/>
                <a:ea typeface="Meiryo" panose="020B0604030504040204" pitchFamily="34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41183-1AED-4036-9EDB-BC142028F5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485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762000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23A95-36A5-4BD9-AD92-295DCAA16B0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742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B04C4-CA07-4F4A-A795-C4771F96C1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71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3367" y="320675"/>
            <a:ext cx="262466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3018" y="320675"/>
            <a:ext cx="7677149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CCE60-2D83-49B0-A38E-EC4CB923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72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304801"/>
            <a:ext cx="11074399" cy="593725"/>
          </a:xfrm>
        </p:spPr>
        <p:txBody>
          <a:bodyPr/>
          <a:lstStyle>
            <a:lvl1pPr>
              <a:defRPr sz="40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36256-9D17-4DA2-95F3-33CC5C1959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9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546E6-F05A-4C16-8A77-995AD42A33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816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16651" y="1585914"/>
            <a:ext cx="5141383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16651" y="3924301"/>
            <a:ext cx="514138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D12E4-11A7-4F05-BB82-3C8B07D323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63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4"/>
            <a:ext cx="10485967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067" y="3924301"/>
            <a:ext cx="10485967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6E77C-E5D9-478B-A32F-A655F1589C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33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AF3AE-FC85-42E9-8927-AE4179B592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653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55218-DDA3-4611-AF1D-1CD60A54BBB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991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164576"/>
            <a:ext cx="10485967" cy="11905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872067" y="1585913"/>
            <a:ext cx="10485967" cy="4525962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7363-4ADF-4228-BD82-1698874F8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539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6CB80-53C1-4CB1-9D91-BB069AB1D0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07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06DDE-E67D-4483-80DA-23DA9ADC62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9793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546E6-F05A-4C16-8A77-995AD42A33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61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37CF4-DB32-4369-B557-BB10595E2D5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141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C338D-A084-4072-B67A-339DEC5781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3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37CF4-DB32-4369-B557-BB10595E2D5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2354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20676"/>
            <a:ext cx="11074399" cy="746125"/>
          </a:xfrm>
        </p:spPr>
        <p:txBody>
          <a:bodyPr/>
          <a:lstStyle>
            <a:lvl1pPr>
              <a:defRPr sz="40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8194F-EF35-48CA-93E3-D7A35B04D66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800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7DB50-26B1-4106-B911-6BBA4484C9C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73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1176000" cy="641350"/>
          </a:xfrm>
        </p:spPr>
        <p:txBody>
          <a:bodyPr anchor="b"/>
          <a:lstStyle>
            <a:lvl1pPr algn="l">
              <a:defRPr sz="4000" b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371601"/>
            <a:ext cx="6815667" cy="4754563"/>
          </a:xfrm>
        </p:spPr>
        <p:txBody>
          <a:bodyPr/>
          <a:lstStyle>
            <a:lvl1pPr>
              <a:defRPr sz="320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sz="280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sz="240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sz="200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sz="2000">
                <a:latin typeface="Meiryo" panose="020B0604030504040204" pitchFamily="34" charset="-128"/>
                <a:ea typeface="Meiryo" panose="020B0604030504040204" pitchFamily="34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41183-1AED-4036-9EDB-BC142028F5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1052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762000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23A95-36A5-4BD9-AD92-295DCAA16B0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6417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B04C4-CA07-4F4A-A795-C4771F96C1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1749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3367" y="320675"/>
            <a:ext cx="262466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3018" y="320675"/>
            <a:ext cx="7677149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CCE60-2D83-49B0-A38E-EC4CB923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468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304801"/>
            <a:ext cx="11074399" cy="593725"/>
          </a:xfrm>
        </p:spPr>
        <p:txBody>
          <a:bodyPr/>
          <a:lstStyle>
            <a:lvl1pPr>
              <a:defRPr sz="40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36256-9D17-4DA2-95F3-33CC5C1959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778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16651" y="1585914"/>
            <a:ext cx="5141383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16651" y="3924301"/>
            <a:ext cx="514138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D12E4-11A7-4F05-BB82-3C8B07D323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15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4"/>
            <a:ext cx="10485967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067" y="3924301"/>
            <a:ext cx="10485967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6E77C-E5D9-478B-A32F-A655F1589C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916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AF3AE-FC85-42E9-8927-AE4179B592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C338D-A084-4072-B67A-339DEC5781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269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55218-DDA3-4611-AF1D-1CD60A54BBB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257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164576"/>
            <a:ext cx="10485967" cy="11905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872067" y="1585913"/>
            <a:ext cx="10485967" cy="4525962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7363-4ADF-4228-BD82-1698874F8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20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6CB80-53C1-4CB1-9D91-BB069AB1D0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550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06DDE-E67D-4483-80DA-23DA9ADC62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4438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546E6-F05A-4C16-8A77-995AD42A33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27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37CF4-DB32-4369-B557-BB10595E2D5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827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C338D-A084-4072-B67A-339DEC5781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61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20676"/>
            <a:ext cx="11074399" cy="746125"/>
          </a:xfrm>
        </p:spPr>
        <p:txBody>
          <a:bodyPr/>
          <a:lstStyle>
            <a:lvl1pPr>
              <a:defRPr sz="40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8194F-EF35-48CA-93E3-D7A35B04D66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548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7DB50-26B1-4106-B911-6BBA4484C9C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107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1176000" cy="641350"/>
          </a:xfrm>
        </p:spPr>
        <p:txBody>
          <a:bodyPr anchor="b"/>
          <a:lstStyle>
            <a:lvl1pPr algn="l">
              <a:defRPr sz="4000" b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371601"/>
            <a:ext cx="6815667" cy="4754563"/>
          </a:xfrm>
        </p:spPr>
        <p:txBody>
          <a:bodyPr/>
          <a:lstStyle>
            <a:lvl1pPr>
              <a:defRPr sz="320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sz="280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sz="240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sz="200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sz="2000">
                <a:latin typeface="Meiryo" panose="020B0604030504040204" pitchFamily="34" charset="-128"/>
                <a:ea typeface="Meiryo" panose="020B0604030504040204" pitchFamily="34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41183-1AED-4036-9EDB-BC142028F5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812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20676"/>
            <a:ext cx="11074399" cy="746125"/>
          </a:xfrm>
        </p:spPr>
        <p:txBody>
          <a:bodyPr/>
          <a:lstStyle>
            <a:lvl1pPr>
              <a:defRPr sz="40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8194F-EF35-48CA-93E3-D7A35B04D66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5973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762000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23A95-36A5-4BD9-AD92-295DCAA16B0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5846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B04C4-CA07-4F4A-A795-C4771F96C1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712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3367" y="320675"/>
            <a:ext cx="262466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3018" y="320675"/>
            <a:ext cx="7677149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CCE60-2D83-49B0-A38E-EC4CB923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6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304801"/>
            <a:ext cx="11074399" cy="593725"/>
          </a:xfrm>
        </p:spPr>
        <p:txBody>
          <a:bodyPr/>
          <a:lstStyle>
            <a:lvl1pPr>
              <a:defRPr sz="40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36256-9D17-4DA2-95F3-33CC5C1959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074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16651" y="1585914"/>
            <a:ext cx="5141383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16651" y="3924301"/>
            <a:ext cx="514138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D12E4-11A7-4F05-BB82-3C8B07D323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548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4"/>
            <a:ext cx="10485967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067" y="3924301"/>
            <a:ext cx="10485967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6E77C-E5D9-478B-A32F-A655F1589C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92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AF3AE-FC85-42E9-8927-AE4179B592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779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872067" y="1585913"/>
            <a:ext cx="5141384" cy="45259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6651" y="1585913"/>
            <a:ext cx="5141383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55218-DDA3-4611-AF1D-1CD60A54BBB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889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018" y="164576"/>
            <a:ext cx="10485967" cy="11905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872067" y="1585913"/>
            <a:ext cx="10485967" cy="4525962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7363-4ADF-4228-BD82-1698874F8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0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7DB50-26B1-4106-B911-6BBA4484C9C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9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1176000" cy="641350"/>
          </a:xfrm>
        </p:spPr>
        <p:txBody>
          <a:bodyPr anchor="b"/>
          <a:lstStyle>
            <a:lvl1pPr algn="l">
              <a:defRPr sz="4000" b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371601"/>
            <a:ext cx="6815667" cy="4754563"/>
          </a:xfrm>
        </p:spPr>
        <p:txBody>
          <a:bodyPr/>
          <a:lstStyle>
            <a:lvl1pPr>
              <a:defRPr sz="320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sz="280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sz="240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sz="200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sz="2000">
                <a:latin typeface="Meiryo" panose="020B0604030504040204" pitchFamily="34" charset="-128"/>
                <a:ea typeface="Meiryo" panose="020B0604030504040204" pitchFamily="34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41183-1AED-4036-9EDB-BC142028F5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91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762000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23A95-36A5-4BD9-AD92-295DCAA16B0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3018" y="320675"/>
            <a:ext cx="104859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2067" y="1585913"/>
            <a:ext cx="1048596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19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9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9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7CB298-BE1F-499D-812A-2BF5DCEA34A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2192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219200" y="150812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975784" y="150812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975784" y="0"/>
            <a:ext cx="11216216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-32657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2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3018" y="320675"/>
            <a:ext cx="104859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2067" y="1585913"/>
            <a:ext cx="1048596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19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9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9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7CB298-BE1F-499D-812A-2BF5DCEA34A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2192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219200" y="150812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975784" y="150812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975784" y="0"/>
            <a:ext cx="11216216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-32657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73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3018" y="320675"/>
            <a:ext cx="104859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2067" y="1585913"/>
            <a:ext cx="1048596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19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9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9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7CB298-BE1F-499D-812A-2BF5DCEA34A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2192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219200" y="150812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975784" y="150812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975784" y="0"/>
            <a:ext cx="11216216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-32657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2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3018" y="320675"/>
            <a:ext cx="104859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2067" y="1585913"/>
            <a:ext cx="1048596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19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9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9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7CB298-BE1F-499D-812A-2BF5DCEA34A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2192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219200" y="150812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975784" y="150812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>
              <a:solidFill>
                <a:srgbClr val="000000"/>
              </a:solidFill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975784" y="0"/>
            <a:ext cx="11216216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40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0"/>
            <a:ext cx="12192000" cy="1123950"/>
          </a:xfrm>
          <a:prstGeom prst="rect">
            <a:avLst/>
          </a:prstGeom>
          <a:solidFill>
            <a:srgbClr val="C3C8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13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7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-eye-network.com/view/2468" TargetMode="External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fraser.stlouisfed.org/title/64" TargetMode="External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-junkie.com/ecom/gb.php?cl=84674&amp;c=ib&amp;aff=157977" TargetMode="Externa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r-graphs.com/" TargetMode="External"/><Relationship Id="rId2" Type="http://schemas.openxmlformats.org/officeDocument/2006/relationships/hyperlink" Target="mailto:naomi@nbr-graphs.com" TargetMode="Externa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://www.twitter.com/nbrgraphs" TargetMode="External"/><Relationship Id="rId4" Type="http://schemas.openxmlformats.org/officeDocument/2006/relationships/hyperlink" Target="http://www.forbes.com/sites/naomirobbin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AFEF3-E88C-4048-A90A-5FA167829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928624"/>
            <a:ext cx="11148864" cy="3000751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eiryo" panose="020B0604030504040204" pitchFamily="34" charset="-128"/>
                <a:ea typeface="Meiryo" panose="020B0604030504040204" pitchFamily="34" charset="-128"/>
              </a:rPr>
              <a:t>Creating Effective Graphs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BBC09-05EF-4C1C-8810-21C95D87A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723570"/>
          </a:xfrm>
        </p:spPr>
        <p:txBody>
          <a:bodyPr>
            <a:normAutofit/>
          </a:bodyPr>
          <a:lstStyle/>
          <a:p>
            <a:endParaRPr lang="en-US" sz="4400" dirty="0"/>
          </a:p>
          <a:p>
            <a:r>
              <a:rPr lang="en-US" sz="4400" dirty="0">
                <a:latin typeface="Meiryo" panose="020B0604030504040204" pitchFamily="34" charset="-128"/>
                <a:ea typeface="Meiryo" panose="020B0604030504040204" pitchFamily="34" charset="-128"/>
              </a:rPr>
              <a:t>Multi-panel Graphs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2E07F-F8CF-48D1-9296-C2070B7A227A}"/>
              </a:ext>
            </a:extLst>
          </p:cNvPr>
          <p:cNvSpPr txBox="1"/>
          <p:nvPr/>
        </p:nvSpPr>
        <p:spPr>
          <a:xfrm>
            <a:off x="170385" y="5673824"/>
            <a:ext cx="5350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17 June 2019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Copyright © 2019 Naomi B. Robbins</a:t>
            </a:r>
          </a:p>
          <a:p>
            <a:endParaRPr lang="en-US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93D8C262-8CF7-4F36-9E7B-0FD8B812B4EF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352" y="898337"/>
            <a:ext cx="976312" cy="10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74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DF61-387E-4A3F-9F6F-AF6D246F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Before: 3-D Bar Chart</a:t>
            </a:r>
          </a:p>
        </p:txBody>
      </p:sp>
      <p:graphicFrame>
        <p:nvGraphicFramePr>
          <p:cNvPr id="3" name="Shape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56245"/>
              </p:ext>
            </p:extLst>
          </p:nvPr>
        </p:nvGraphicFramePr>
        <p:xfrm>
          <a:off x="1888761" y="1753848"/>
          <a:ext cx="8283939" cy="5104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026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4D46-4684-4A9C-B6FA-EBFF955F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Trellis Display of Same Data</a:t>
            </a:r>
          </a:p>
        </p:txBody>
      </p:sp>
      <p:pic>
        <p:nvPicPr>
          <p:cNvPr id="12290" name="Picture 2" descr="Rfig5">
            <a:extLst>
              <a:ext uri="{FF2B5EF4-FFF2-40B4-BE49-F238E27FC236}">
                <a16:creationId xmlns:a16="http://schemas.microsoft.com/office/drawing/2014/main" id="{817B6F99-F10E-4B69-9849-930DE1282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12" y="1690688"/>
            <a:ext cx="5148263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36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FA76-3F59-4A65-89FE-17FE5193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13314" name="Picture 2" descr="Rfig5">
            <a:extLst>
              <a:ext uri="{FF2B5EF4-FFF2-40B4-BE49-F238E27FC236}">
                <a16:creationId xmlns:a16="http://schemas.microsoft.com/office/drawing/2014/main" id="{9C1EA90A-A3DB-42A2-9538-97DF8A67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363" y="1690688"/>
            <a:ext cx="5148263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Shape">
            <a:extLst>
              <a:ext uri="{FF2B5EF4-FFF2-40B4-BE49-F238E27FC236}">
                <a16:creationId xmlns:a16="http://schemas.microsoft.com/office/drawing/2014/main" id="{A2E2AC33-8242-4ADC-BE15-C34E65592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188280"/>
              </p:ext>
            </p:extLst>
          </p:nvPr>
        </p:nvGraphicFramePr>
        <p:xfrm>
          <a:off x="542740" y="1911392"/>
          <a:ext cx="7486281" cy="494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868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8B07-352A-40D5-9310-42B36679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Before: Grouped and Stacked Bar Charts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8C55F-C8E9-4513-A6BC-1FB1FC9C3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405" y="2241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A63D0500-2200-468C-8B36-765CCF9D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02" y="1635546"/>
            <a:ext cx="4872138" cy="485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2F2FF-4BFD-4376-9B04-1966D9719B1F}"/>
              </a:ext>
            </a:extLst>
          </p:cNvPr>
          <p:cNvSpPr txBox="1"/>
          <p:nvPr/>
        </p:nvSpPr>
        <p:spPr>
          <a:xfrm>
            <a:off x="7367666" y="4354640"/>
            <a:ext cx="4407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Source: National Science Foundation Science </a:t>
            </a:r>
            <a:r>
              <a:rPr lang="en-US" sz="2800" dirty="0" err="1"/>
              <a:t>aand</a:t>
            </a:r>
            <a:r>
              <a:rPr lang="en-US" sz="2800" dirty="0"/>
              <a:t> Engineering Indicators 2006</a:t>
            </a:r>
          </a:p>
        </p:txBody>
      </p:sp>
    </p:spTree>
    <p:extLst>
      <p:ext uri="{BB962C8B-B14F-4D97-AF65-F5344CB8AC3E}">
        <p14:creationId xmlns:p14="http://schemas.microsoft.com/office/powerpoint/2010/main" val="298849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C0F8-6942-4733-ABEB-5D22D256F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Left and right plots emphasize different aspects of the data</a:t>
            </a:r>
            <a:r>
              <a:rPr lang="en-US" altLang="en-US" dirty="0"/>
              <a:t>.</a:t>
            </a:r>
            <a:endParaRPr lang="en-US" dirty="0"/>
          </a:p>
        </p:txBody>
      </p:sp>
      <p:pic>
        <p:nvPicPr>
          <p:cNvPr id="11266" name="Picture 2" descr="TrellisFig2resized">
            <a:extLst>
              <a:ext uri="{FF2B5EF4-FFF2-40B4-BE49-F238E27FC236}">
                <a16:creationId xmlns:a16="http://schemas.microsoft.com/office/drawing/2014/main" id="{2EA8FE94-E52B-4A8F-8386-9CD562F59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" b="4581"/>
          <a:stretch/>
        </p:blipFill>
        <p:spPr bwMode="auto">
          <a:xfrm>
            <a:off x="921895" y="1566056"/>
            <a:ext cx="3921621" cy="521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5AD94FA3-871C-462A-AD03-5ED73D8D0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7" r="10498"/>
          <a:stretch>
            <a:fillRect/>
          </a:stretch>
        </p:blipFill>
        <p:spPr bwMode="auto">
          <a:xfrm>
            <a:off x="5928609" y="1454046"/>
            <a:ext cx="3913719" cy="550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48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BB98-B70F-4A62-ADED-7405B217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Before: Multiple Pie Charts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3484AD5-06C2-43C0-A886-A5FFFA2AF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02" y="1743900"/>
            <a:ext cx="7914807" cy="505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62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723D-EDB2-4F95-A6C8-6E7CE146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Trellis Display</a:t>
            </a:r>
          </a:p>
        </p:txBody>
      </p:sp>
      <p:pic>
        <p:nvPicPr>
          <p:cNvPr id="15362" name="Picture 2" descr="TrellisFig7">
            <a:extLst>
              <a:ext uri="{FF2B5EF4-FFF2-40B4-BE49-F238E27FC236}">
                <a16:creationId xmlns:a16="http://schemas.microsoft.com/office/drawing/2014/main" id="{A0CA6B8F-724B-404C-AEF8-1D915FD94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" b="2141"/>
          <a:stretch/>
        </p:blipFill>
        <p:spPr bwMode="auto">
          <a:xfrm>
            <a:off x="2870616" y="1545426"/>
            <a:ext cx="5681273" cy="536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401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>
            <a:extLst>
              <a:ext uri="{FF2B5EF4-FFF2-40B4-BE49-F238E27FC236}">
                <a16:creationId xmlns:a16="http://schemas.microsoft.com/office/drawing/2014/main" id="{DFAFB16D-3A89-4158-B04A-D03E9EBE4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3764" y="165100"/>
            <a:ext cx="7864475" cy="1074738"/>
          </a:xfrm>
        </p:spPr>
        <p:txBody>
          <a:bodyPr/>
          <a:lstStyle/>
          <a:p>
            <a:pPr eaLnBrk="1" hangingPunct="1"/>
            <a:r>
              <a:rPr lang="en-US" altLang="en-US" sz="4000"/>
              <a:t>Trellis Display: Barley Example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4CA2557-5C82-4338-814A-6C0191933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582" t="6933" r="24582" b="-3669"/>
          <a:stretch/>
        </p:blipFill>
        <p:spPr>
          <a:xfrm>
            <a:off x="1322409" y="1335314"/>
            <a:ext cx="5107420" cy="57404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44F3-0534-462B-9239-2B0794EE988B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502229" y="6224451"/>
            <a:ext cx="275771" cy="457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313C794F-0F79-4B3D-A4B1-9D3F88E1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764" y="320676"/>
            <a:ext cx="7864475" cy="842963"/>
          </a:xfrm>
        </p:spPr>
        <p:txBody>
          <a:bodyPr/>
          <a:lstStyle/>
          <a:p>
            <a:r>
              <a:rPr lang="en-US" altLang="en-US" dirty="0"/>
              <a:t>New Cover Design</a:t>
            </a:r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DE167037-B219-48AB-ADE1-20C900B78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25" y="1163638"/>
            <a:ext cx="3741738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3876421F-C843-4303-9206-CCFC89882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3764" y="320676"/>
            <a:ext cx="7864475" cy="7651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/>
              <a:t>Trellis - Barley Example</a:t>
            </a:r>
          </a:p>
        </p:txBody>
      </p:sp>
      <p:graphicFrame>
        <p:nvGraphicFramePr>
          <p:cNvPr id="9219" name="Object 1027">
            <a:extLst>
              <a:ext uri="{FF2B5EF4-FFF2-40B4-BE49-F238E27FC236}">
                <a16:creationId xmlns:a16="http://schemas.microsoft.com/office/drawing/2014/main" id="{EA256165-CAC5-4BF9-8A01-9ED5E05941D8}"/>
              </a:ext>
            </a:extLst>
          </p:cNvPr>
          <p:cNvGraphicFramePr>
            <a:graphicFrameLocks/>
          </p:cNvGraphicFramePr>
          <p:nvPr/>
        </p:nvGraphicFramePr>
        <p:xfrm>
          <a:off x="2366963" y="1143001"/>
          <a:ext cx="6997700" cy="540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Graph Sheet" r:id="rId4" imgW="3352800" imgH="2590465" progId="SPLUSGraphSheetFileType">
                  <p:embed/>
                </p:oleObj>
              </mc:Choice>
              <mc:Fallback>
                <p:oleObj name="Graph Sheet" r:id="rId4" imgW="3352800" imgH="2590465" progId="SPLUSGraphSheetFileType">
                  <p:embed/>
                  <p:pic>
                    <p:nvPicPr>
                      <p:cNvPr id="9219" name="Object 1027">
                        <a:extLst>
                          <a:ext uri="{FF2B5EF4-FFF2-40B4-BE49-F238E27FC236}">
                            <a16:creationId xmlns:a16="http://schemas.microsoft.com/office/drawing/2014/main" id="{EA256165-CAC5-4BF9-8A01-9ED5E05941D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1143001"/>
                        <a:ext cx="6997700" cy="540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E443-FB0E-48D1-9A6C-A5B174EC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014639"/>
          </a:xfrm>
        </p:spPr>
        <p:txBody>
          <a:bodyPr/>
          <a:lstStyle/>
          <a:p>
            <a:r>
              <a:rPr 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Multi-panel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1E120-706B-466D-80C1-75E65CE6E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Scatterplot matrices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Trellis / faceting / small multiples / lattice /panel graphs</a:t>
            </a:r>
          </a:p>
          <a:p>
            <a:endParaRPr lang="en-US" sz="800" dirty="0"/>
          </a:p>
          <a:p>
            <a:r>
              <a:rPr lang="en-US" dirty="0"/>
              <a:t>One common scale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Linked </a:t>
            </a:r>
            <a:r>
              <a:rPr lang="en-US" dirty="0" err="1"/>
              <a:t>micromaps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65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CB54C79-8D78-4D3A-89BB-582B4E14C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3764" y="165100"/>
            <a:ext cx="7864475" cy="998538"/>
          </a:xfrm>
        </p:spPr>
        <p:txBody>
          <a:bodyPr/>
          <a:lstStyle/>
          <a:p>
            <a:pPr eaLnBrk="1" hangingPunct="1"/>
            <a:r>
              <a:rPr lang="en-US" altLang="en-US" sz="4000"/>
              <a:t>Nightingale’s Rose</a:t>
            </a:r>
          </a:p>
        </p:txBody>
      </p:sp>
      <p:pic>
        <p:nvPicPr>
          <p:cNvPr id="16387" name="Picture 3" descr="coxcombchart">
            <a:extLst>
              <a:ext uri="{FF2B5EF4-FFF2-40B4-BE49-F238E27FC236}">
                <a16:creationId xmlns:a16="http://schemas.microsoft.com/office/drawing/2014/main" id="{3AB99A31-7EC7-4ED4-AA82-8F5FE65BC0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8613" y="1585913"/>
            <a:ext cx="3941762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A79FA7C-A441-46BD-BA09-F97A907AE5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3764" y="203200"/>
            <a:ext cx="7864475" cy="9207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Trellis Display of Nightingale Data</a:t>
            </a:r>
          </a:p>
        </p:txBody>
      </p:sp>
      <p:pic>
        <p:nvPicPr>
          <p:cNvPr id="17411" name="Picture 3" descr="GSD2">
            <a:extLst>
              <a:ext uri="{FF2B5EF4-FFF2-40B4-BE49-F238E27FC236}">
                <a16:creationId xmlns:a16="http://schemas.microsoft.com/office/drawing/2014/main" id="{0D82BB8C-FB27-41C0-96B4-F1B577D8BE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6" t="10825" r="6273" b="5647"/>
          <a:stretch>
            <a:fillRect/>
          </a:stretch>
        </p:blipFill>
        <p:spPr>
          <a:xfrm>
            <a:off x="3181351" y="1585913"/>
            <a:ext cx="5857875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2" name="Text Box 4">
            <a:extLst>
              <a:ext uri="{FF2B5EF4-FFF2-40B4-BE49-F238E27FC236}">
                <a16:creationId xmlns:a16="http://schemas.microsoft.com/office/drawing/2014/main" id="{908C4248-58F6-48CA-932B-CABF3E8A1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1801" y="6232526"/>
            <a:ext cx="1152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3085BF1-C4DD-40E3-866E-B9D15EFEB0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3764" y="203200"/>
            <a:ext cx="7864475" cy="998538"/>
          </a:xfrm>
        </p:spPr>
        <p:txBody>
          <a:bodyPr/>
          <a:lstStyle/>
          <a:p>
            <a:pPr eaLnBrk="1" hangingPunct="1"/>
            <a:r>
              <a:rPr lang="en-US" altLang="en-US" sz="4000"/>
              <a:t>No Ambiguity with Trellis Plot</a:t>
            </a:r>
          </a:p>
        </p:txBody>
      </p:sp>
      <p:grpSp>
        <p:nvGrpSpPr>
          <p:cNvPr id="18435" name="Group 3">
            <a:extLst>
              <a:ext uri="{FF2B5EF4-FFF2-40B4-BE49-F238E27FC236}">
                <a16:creationId xmlns:a16="http://schemas.microsoft.com/office/drawing/2014/main" id="{0B3E2DB4-C8E7-4725-9D61-733805D3FE4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449389"/>
            <a:ext cx="8686800" cy="4427537"/>
            <a:chOff x="288" y="913"/>
            <a:chExt cx="5472" cy="2789"/>
          </a:xfrm>
        </p:grpSpPr>
        <p:pic>
          <p:nvPicPr>
            <p:cNvPr id="18436" name="Picture 4" descr="coxcombchart">
              <a:extLst>
                <a:ext uri="{FF2B5EF4-FFF2-40B4-BE49-F238E27FC236}">
                  <a16:creationId xmlns:a16="http://schemas.microsoft.com/office/drawing/2014/main" id="{79751261-FF92-4F05-973D-27E1E3542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913"/>
              <a:ext cx="2429" cy="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7" name="Picture 5" descr="GSD2">
              <a:extLst>
                <a:ext uri="{FF2B5EF4-FFF2-40B4-BE49-F238E27FC236}">
                  <a16:creationId xmlns:a16="http://schemas.microsoft.com/office/drawing/2014/main" id="{D569FB78-B53E-48E9-897E-E26F1B423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6" t="10825" r="6273" b="5647"/>
            <a:stretch>
              <a:fillRect/>
            </a:stretch>
          </p:blipFill>
          <p:spPr bwMode="auto">
            <a:xfrm>
              <a:off x="2928" y="1296"/>
              <a:ext cx="2832" cy="2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BD54-AC07-4235-8DFD-525FD655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53F8-062D-46DD-890F-6C63064F0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“The number of times that dot charts and </a:t>
            </a:r>
            <a:r>
              <a:rPr lang="en-US" dirty="0" err="1"/>
              <a:t>multipanel</a:t>
            </a:r>
            <a:r>
              <a:rPr lang="en-US" dirty="0"/>
              <a:t> trellis displays were used in the </a:t>
            </a:r>
            <a:r>
              <a:rPr lang="en-US" i="1" dirty="0"/>
              <a:t>after</a:t>
            </a:r>
            <a:r>
              <a:rPr lang="en-US" dirty="0"/>
              <a:t> figures demonstrates their usefulness.” Robbins. </a:t>
            </a:r>
            <a:r>
              <a:rPr lang="en-US" i="1" dirty="0"/>
              <a:t>Creating More Effective Graphs</a:t>
            </a:r>
            <a:r>
              <a:rPr lang="en-US" dirty="0"/>
              <a:t>. page 327.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“At the heart of quantitative reasoning is a single question: </a:t>
            </a:r>
            <a:r>
              <a:rPr lang="en-US" i="1" dirty="0"/>
              <a:t>Compared to what? </a:t>
            </a:r>
            <a:r>
              <a:rPr lang="en-US" dirty="0"/>
              <a:t>Small multiple designs, multivariate and data bountiful, answer directly by visually enforcing comparisons of changes, of the differences among objects, of the scope of alternatives. For a wide range of problems in data presentation, small multiples are the best design solution.” Tufte. </a:t>
            </a:r>
            <a:r>
              <a:rPr lang="en-US" i="1" dirty="0"/>
              <a:t>Envisioning Information</a:t>
            </a:r>
            <a:r>
              <a:rPr lang="en-US" dirty="0"/>
              <a:t>. page 67 </a:t>
            </a:r>
          </a:p>
        </p:txBody>
      </p:sp>
    </p:spTree>
    <p:extLst>
      <p:ext uri="{BB962C8B-B14F-4D97-AF65-F5344CB8AC3E}">
        <p14:creationId xmlns:p14="http://schemas.microsoft.com/office/powerpoint/2010/main" val="2698191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E443-FB0E-48D1-9A6C-A5B174EC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Multi-panel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1E120-706B-466D-80C1-75E65CE6E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Scatterplot matrices</a:t>
            </a:r>
          </a:p>
          <a:p>
            <a:r>
              <a:rPr lang="en-US" dirty="0">
                <a:solidFill>
                  <a:srgbClr val="C3C8E6"/>
                </a:solidFill>
              </a:rPr>
              <a:t>Scatterplot matrices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>
                <a:solidFill>
                  <a:srgbClr val="C3C8E6"/>
                </a:solidFill>
              </a:rPr>
              <a:t>Trellis / faceting / small multiples / lattice /panel graphs</a:t>
            </a:r>
          </a:p>
          <a:p>
            <a:endParaRPr lang="en-US" sz="800" dirty="0"/>
          </a:p>
          <a:p>
            <a:r>
              <a:rPr lang="en-US" dirty="0"/>
              <a:t>One common scale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>
                <a:solidFill>
                  <a:srgbClr val="C3C8E6"/>
                </a:solidFill>
              </a:rPr>
              <a:t>Linked </a:t>
            </a:r>
            <a:r>
              <a:rPr lang="en-US" dirty="0" err="1">
                <a:solidFill>
                  <a:srgbClr val="C3C8E6"/>
                </a:solidFill>
              </a:rPr>
              <a:t>micromaps</a:t>
            </a:r>
            <a:endParaRPr lang="en-US" dirty="0">
              <a:solidFill>
                <a:srgbClr val="C3C8E6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236987"/>
            <a:ext cx="7864475" cy="1016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Comparisons</a:t>
            </a:r>
            <a:r>
              <a:rPr lang="en-US" altLang="en-US" sz="3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en-US" sz="3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 different scales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graphicFrame>
        <p:nvGraphicFramePr>
          <p:cNvPr id="38915" name="Object 3"/>
          <p:cNvGraphicFramePr>
            <a:graphicFrameLocks noGrp="1"/>
          </p:cNvGraphicFramePr>
          <p:nvPr>
            <p:ph idx="1"/>
          </p:nvPr>
        </p:nvGraphicFramePr>
        <p:xfrm>
          <a:off x="4581525" y="1163638"/>
          <a:ext cx="3336925" cy="545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Photo Editor Photo" r:id="rId4" imgW="9847619" imgH="16095238" progId="MSPhotoEd.3">
                  <p:embed/>
                </p:oleObj>
              </mc:Choice>
              <mc:Fallback>
                <p:oleObj name="Photo Editor Photo" r:id="rId4" imgW="9847619" imgH="16095238" progId="MSPhotoEd.3">
                  <p:embed/>
                  <p:pic>
                    <p:nvPicPr>
                      <p:cNvPr id="38915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525" y="1163638"/>
                        <a:ext cx="3336925" cy="545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8745538" y="6462713"/>
            <a:ext cx="1498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endParaRPr lang="en-US" altLang="en-US" sz="18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601" y="-144684"/>
            <a:ext cx="4927391" cy="70006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50992" y="1508751"/>
            <a:ext cx="25999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Source: </a:t>
            </a:r>
          </a:p>
          <a:p>
            <a:r>
              <a:rPr lang="en-US" sz="2400" dirty="0"/>
              <a:t>NYT 3 Apr. 2017</a:t>
            </a:r>
          </a:p>
          <a:p>
            <a:r>
              <a:rPr lang="en-US" sz="2400" dirty="0"/>
              <a:t>Updated</a:t>
            </a:r>
          </a:p>
        </p:txBody>
      </p:sp>
    </p:spTree>
    <p:extLst>
      <p:ext uri="{BB962C8B-B14F-4D97-AF65-F5344CB8AC3E}">
        <p14:creationId xmlns:p14="http://schemas.microsoft.com/office/powerpoint/2010/main" val="1793727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20" y="0"/>
            <a:ext cx="7604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94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095" y="1"/>
            <a:ext cx="4974714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01770" y="3774646"/>
            <a:ext cx="326623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Source:</a:t>
            </a:r>
          </a:p>
          <a:p>
            <a:r>
              <a:rPr lang="en-US" sz="2400" dirty="0"/>
              <a:t>Joyce Robbins</a:t>
            </a:r>
          </a:p>
        </p:txBody>
      </p:sp>
    </p:spTree>
    <p:extLst>
      <p:ext uri="{BB962C8B-B14F-4D97-AF65-F5344CB8AC3E}">
        <p14:creationId xmlns:p14="http://schemas.microsoft.com/office/powerpoint/2010/main" val="3636152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163764" y="241301"/>
            <a:ext cx="7864475" cy="977900"/>
          </a:xfrm>
        </p:spPr>
        <p:txBody>
          <a:bodyPr/>
          <a:lstStyle/>
          <a:p>
            <a:pPr eaLnBrk="1" hangingPunct="1"/>
            <a:r>
              <a:rPr lang="en-US" altLang="en-US" dirty="0"/>
              <a:t>Multi-foci figure</a:t>
            </a:r>
          </a:p>
        </p:txBody>
      </p:sp>
      <p:pic>
        <p:nvPicPr>
          <p:cNvPr id="51203" name="Picture 3" descr="scan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4" t="13896" r="9026" b="11931"/>
          <a:stretch>
            <a:fillRect/>
          </a:stretch>
        </p:blipFill>
        <p:spPr bwMode="auto">
          <a:xfrm>
            <a:off x="1524000" y="1785939"/>
            <a:ext cx="9144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0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9E31E52B-B20C-40E3-8F2C-A40F46D348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8571" y="320676"/>
            <a:ext cx="10007600" cy="803275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Stacked Bar Chart: Petroleum Stocks</a:t>
            </a:r>
          </a:p>
        </p:txBody>
      </p:sp>
      <p:graphicFrame>
        <p:nvGraphicFramePr>
          <p:cNvPr id="39939" name="Object 3">
            <a:extLst>
              <a:ext uri="{FF2B5EF4-FFF2-40B4-BE49-F238E27FC236}">
                <a16:creationId xmlns:a16="http://schemas.microsoft.com/office/drawing/2014/main" id="{71CF3731-59FC-421D-9E07-5D972C0CC0E0}"/>
              </a:ext>
            </a:extLst>
          </p:cNvPr>
          <p:cNvGraphicFramePr>
            <a:graphicFrameLocks/>
          </p:cNvGraphicFramePr>
          <p:nvPr/>
        </p:nvGraphicFramePr>
        <p:xfrm>
          <a:off x="3119438" y="1357313"/>
          <a:ext cx="6557962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2" name="Graph Sheet" r:id="rId4" imgW="3352800" imgH="2590465" progId="SPLUSGraphSheetFileType">
                  <p:embed/>
                </p:oleObj>
              </mc:Choice>
              <mc:Fallback>
                <p:oleObj name="Graph Sheet" r:id="rId4" imgW="3352800" imgH="2590465" progId="SPLUSGraphSheetFileType">
                  <p:embed/>
                  <p:pic>
                    <p:nvPicPr>
                      <p:cNvPr id="39939" name="Object 3">
                        <a:extLst>
                          <a:ext uri="{FF2B5EF4-FFF2-40B4-BE49-F238E27FC236}">
                            <a16:creationId xmlns:a16="http://schemas.microsoft.com/office/drawing/2014/main" id="{71CF3731-59FC-421D-9E07-5D972C0CC0E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438" y="1357313"/>
                        <a:ext cx="6557962" cy="436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4">
            <a:extLst>
              <a:ext uri="{FF2B5EF4-FFF2-40B4-BE49-F238E27FC236}">
                <a16:creationId xmlns:a16="http://schemas.microsoft.com/office/drawing/2014/main" id="{0FD51B26-D56E-42C6-AB03-D446AD5E1351}"/>
              </a:ext>
            </a:extLst>
          </p:cNvPr>
          <p:cNvGraphicFramePr>
            <a:graphicFrameLocks/>
          </p:cNvGraphicFramePr>
          <p:nvPr/>
        </p:nvGraphicFramePr>
        <p:xfrm>
          <a:off x="2525714" y="855663"/>
          <a:ext cx="7527925" cy="561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3" name="Graph Sheet" r:id="rId6" imgW="3352800" imgH="2590465" progId="SPLUSGraphSheetFileType">
                  <p:embed/>
                </p:oleObj>
              </mc:Choice>
              <mc:Fallback>
                <p:oleObj name="Graph Sheet" r:id="rId6" imgW="3352800" imgH="2590465" progId="SPLUSGraphSheetFileType">
                  <p:embed/>
                  <p:pic>
                    <p:nvPicPr>
                      <p:cNvPr id="39940" name="Object 4">
                        <a:extLst>
                          <a:ext uri="{FF2B5EF4-FFF2-40B4-BE49-F238E27FC236}">
                            <a16:creationId xmlns:a16="http://schemas.microsoft.com/office/drawing/2014/main" id="{0FD51B26-D56E-42C6-AB03-D446AD5E135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4" y="855663"/>
                        <a:ext cx="7527925" cy="561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TextBox 1">
            <a:extLst>
              <a:ext uri="{FF2B5EF4-FFF2-40B4-BE49-F238E27FC236}">
                <a16:creationId xmlns:a16="http://schemas.microsoft.com/office/drawing/2014/main" id="{BD97C37A-1155-4414-8680-4A341BAAA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138" y="1508125"/>
            <a:ext cx="3802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chemeClr val="tx2"/>
                </a:solidFill>
              </a:rPr>
              <a:t>Millions of gallons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>
            <a:extLst>
              <a:ext uri="{FF2B5EF4-FFF2-40B4-BE49-F238E27FC236}">
                <a16:creationId xmlns:a16="http://schemas.microsoft.com/office/drawing/2014/main" id="{DFAFB16D-3A89-4158-B04A-D03E9EBE4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6786" y="165100"/>
            <a:ext cx="8941453" cy="1074738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Slide from Di Cook’s </a:t>
            </a:r>
            <a:r>
              <a:rPr lang="en-US" altLang="en-US" sz="4000" dirty="0" err="1"/>
              <a:t>Nullibar</a:t>
            </a:r>
            <a:r>
              <a:rPr lang="en-US" altLang="en-US" sz="4000" dirty="0"/>
              <a:t> Talk</a:t>
            </a:r>
          </a:p>
        </p:txBody>
      </p:sp>
      <p:sp>
        <p:nvSpPr>
          <p:cNvPr id="5124" name="Text Box 10">
            <a:extLst>
              <a:ext uri="{FF2B5EF4-FFF2-40B4-BE49-F238E27FC236}">
                <a16:creationId xmlns:a16="http://schemas.microsoft.com/office/drawing/2014/main" id="{5BFE6C6B-4AB1-45FA-B9C9-03DCE83B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3514" y="6348413"/>
            <a:ext cx="1614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120</a:t>
            </a:r>
            <a:endParaRPr lang="en-US" altLang="en-US" sz="180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7F0DD-F912-4DD8-BC03-FD232BB12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2"/>
          <a:stretch/>
        </p:blipFill>
        <p:spPr>
          <a:xfrm>
            <a:off x="901051" y="1109840"/>
            <a:ext cx="9989303" cy="578290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A562-CFF1-43ED-9E24-CBBFFAF5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FA5E8-7E11-4B3A-A814-9A87404D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21" y="1575680"/>
            <a:ext cx="6273436" cy="5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21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E443-FB0E-48D1-9A6C-A5B174EC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Multi-panel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1E120-706B-466D-80C1-75E65CE6E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3C8E6"/>
                </a:solidFill>
              </a:rPr>
              <a:t>Scatterplot matrices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>
                <a:solidFill>
                  <a:srgbClr val="C3C8E6"/>
                </a:solidFill>
              </a:rPr>
              <a:t>Trellis / faceting / small multiples / lattice /panel graphs</a:t>
            </a:r>
          </a:p>
          <a:p>
            <a:endParaRPr lang="en-US" sz="800" dirty="0"/>
          </a:p>
          <a:p>
            <a:r>
              <a:rPr lang="en-US" dirty="0">
                <a:solidFill>
                  <a:srgbClr val="C3C8E6"/>
                </a:solidFill>
              </a:rPr>
              <a:t>One common scale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Linked </a:t>
            </a:r>
            <a:r>
              <a:rPr lang="en-US" dirty="0" err="1"/>
              <a:t>micromaps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68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C3CBEB2-694B-45D5-9233-6B7D32285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944" y="0"/>
            <a:ext cx="9181293" cy="1463675"/>
          </a:xfrm>
        </p:spPr>
        <p:txBody>
          <a:bodyPr/>
          <a:lstStyle/>
          <a:p>
            <a:pPr eaLnBrk="1" hangingPunct="1"/>
            <a:r>
              <a:rPr lang="en-US" altLang="en-US" dirty="0"/>
              <a:t>Linked </a:t>
            </a:r>
            <a:r>
              <a:rPr lang="en-US" altLang="en-US" dirty="0" err="1"/>
              <a:t>Micromap</a:t>
            </a:r>
            <a:endParaRPr lang="en-US" altLang="en-US" dirty="0"/>
          </a:p>
        </p:txBody>
      </p:sp>
      <p:pic>
        <p:nvPicPr>
          <p:cNvPr id="35843" name="Picture 3" descr="lm1">
            <a:extLst>
              <a:ext uri="{FF2B5EF4-FFF2-40B4-BE49-F238E27FC236}">
                <a16:creationId xmlns:a16="http://schemas.microsoft.com/office/drawing/2014/main" id="{9CB2C9A8-D893-4A61-9AF7-798673C6E2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9" r="13179" b="37375"/>
          <a:stretch>
            <a:fillRect/>
          </a:stretch>
        </p:blipFill>
        <p:spPr>
          <a:xfrm>
            <a:off x="3332164" y="1175140"/>
            <a:ext cx="5254625" cy="5694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BE74-63CC-4C64-A52E-3AE6284A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Read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C05F0-A8FE-4A9F-ADCE-527FC2E31ACA}"/>
              </a:ext>
            </a:extLst>
          </p:cNvPr>
          <p:cNvSpPr txBox="1"/>
          <p:nvPr/>
        </p:nvSpPr>
        <p:spPr>
          <a:xfrm>
            <a:off x="590669" y="1953748"/>
            <a:ext cx="10713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Meiryo" panose="020B0604030504040204" pitchFamily="34" charset="-128"/>
                <a:ea typeface="Meiryo" panose="020B0604030504040204" pitchFamily="34" charset="-128"/>
              </a:rPr>
              <a:t>Carr</a:t>
            </a:r>
            <a:r>
              <a:rPr 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, Daniel and Linda Pickle. 2010. </a:t>
            </a:r>
            <a:r>
              <a:rPr lang="en-US" sz="2800" i="1" dirty="0">
                <a:latin typeface="Meiryo" panose="020B0604030504040204" pitchFamily="34" charset="-128"/>
                <a:ea typeface="Meiryo" panose="020B0604030504040204" pitchFamily="34" charset="-128"/>
              </a:rPr>
              <a:t>Visualizing Data Patterns with </a:t>
            </a:r>
            <a:r>
              <a:rPr lang="en-US" sz="2800" i="1" dirty="0" err="1">
                <a:latin typeface="Meiryo" panose="020B0604030504040204" pitchFamily="34" charset="-128"/>
                <a:ea typeface="Meiryo" panose="020B0604030504040204" pitchFamily="34" charset="-128"/>
              </a:rPr>
              <a:t>Micromaps</a:t>
            </a:r>
            <a:r>
              <a:rPr lang="en-US" sz="2800" i="1" dirty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r>
              <a:rPr 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 Chapman and Hall/CRC, Boca Raton, FL.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2449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A4E3-4548-481D-95F8-D28A3132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18" y="320675"/>
            <a:ext cx="10485967" cy="1021896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A1570-1A9B-4B71-AB1F-E02988C6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Multi-panel charts are often clearer than more commonly used charts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They are underused.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They often avoid the need for color.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They aid comparisons.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They avoid the need for legends.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09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7F2B-9E33-4CDE-99F7-7E052FFB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20676"/>
            <a:ext cx="11321143" cy="74612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58FFD-37CE-4C50-8FE6-F528426FCAF2}"/>
              </a:ext>
            </a:extLst>
          </p:cNvPr>
          <p:cNvSpPr/>
          <p:nvPr/>
        </p:nvSpPr>
        <p:spPr>
          <a:xfrm>
            <a:off x="203199" y="1490008"/>
            <a:ext cx="11858171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Cleveland, William S. 1993. </a:t>
            </a:r>
            <a:r>
              <a:rPr lang="en-US" altLang="en-US" sz="2400" i="1" dirty="0">
                <a:latin typeface="Meiryo" panose="020B0604030504040204" pitchFamily="34" charset="-128"/>
                <a:ea typeface="Meiryo" panose="020B0604030504040204" pitchFamily="34" charset="-128"/>
              </a:rPr>
              <a:t>Visualizing Data</a:t>
            </a:r>
            <a:r>
              <a:rPr lang="en-U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. Hobart Press, Summit, NJ.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Cleveland, William S. 1994. </a:t>
            </a:r>
            <a:r>
              <a:rPr lang="en-US" altLang="en-US" sz="2400" i="1" dirty="0">
                <a:latin typeface="Meiryo" panose="020B0604030504040204" pitchFamily="34" charset="-128"/>
                <a:ea typeface="Meiryo" panose="020B0604030504040204" pitchFamily="34" charset="-128"/>
              </a:rPr>
              <a:t>The Elements of Graphing Data</a:t>
            </a:r>
            <a:r>
              <a:rPr lang="en-U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. Hobart Press, Summit, NJ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Few, Stephen. 2006. </a:t>
            </a:r>
            <a:r>
              <a:rPr lang="en-US" sz="2400" i="1" dirty="0">
                <a:latin typeface="Meiryo" panose="020B0604030504040204" pitchFamily="34" charset="-128"/>
                <a:ea typeface="Meiryo" panose="020B0604030504040204" pitchFamily="34" charset="-128"/>
              </a:rPr>
              <a:t>Information Dashboard Design</a:t>
            </a:r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: </a:t>
            </a:r>
            <a:r>
              <a:rPr lang="en-US" sz="2400" i="1" dirty="0">
                <a:latin typeface="Meiryo" panose="020B0604030504040204" pitchFamily="34" charset="-128"/>
                <a:ea typeface="Meiryo" panose="020B0604030504040204" pitchFamily="34" charset="-128"/>
              </a:rPr>
              <a:t>the Effective Visual Communication of Data</a:t>
            </a:r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. O’Reilly.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Robbins, Naomi B. 2013. </a:t>
            </a:r>
            <a:r>
              <a:rPr lang="en-US" sz="2400" i="1" dirty="0">
                <a:latin typeface="Meiryo" panose="020B0604030504040204" pitchFamily="34" charset="-128"/>
                <a:ea typeface="Meiryo" panose="020B0604030504040204" pitchFamily="34" charset="-128"/>
              </a:rPr>
              <a:t>Creating More Effective Graphs</a:t>
            </a:r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, Chart House, Ramsey, NJ</a:t>
            </a:r>
          </a:p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(Reprinted from Wiley (2005))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Robbins, Naomi B. 2006. “Dot Plots: A Useful Alternative to Bar Charts,”</a:t>
            </a:r>
          </a:p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  <a:hlinkClick r:id="rId2"/>
              </a:rPr>
              <a:t>http://www.b-eye-network.com/view/2468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221257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33-7C49-4123-B0A3-5E2679B9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- continued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C19A7-AA33-4AED-B985-BCCAF95018EA}"/>
              </a:ext>
            </a:extLst>
          </p:cNvPr>
          <p:cNvSpPr txBox="1"/>
          <p:nvPr/>
        </p:nvSpPr>
        <p:spPr>
          <a:xfrm>
            <a:off x="508001" y="1758008"/>
            <a:ext cx="1003757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Tufte, Edward. 2001. </a:t>
            </a:r>
            <a:r>
              <a:rPr lang="en-US" altLang="en-US" sz="2400" i="1" dirty="0">
                <a:latin typeface="Meiryo" panose="020B0604030504040204" pitchFamily="34" charset="-128"/>
                <a:ea typeface="Meiryo" panose="020B0604030504040204" pitchFamily="34" charset="-128"/>
              </a:rPr>
              <a:t>The Visual Display of Quantitative Information. </a:t>
            </a:r>
            <a:r>
              <a:rPr lang="en-U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Graphics Press, Cheshire, CT.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Tufte, Edward. 1990. </a:t>
            </a:r>
            <a:r>
              <a:rPr lang="en-US" altLang="en-US" sz="2400" i="1" dirty="0">
                <a:latin typeface="Meiryo" panose="020B0604030504040204" pitchFamily="34" charset="-128"/>
                <a:ea typeface="Meiryo" panose="020B0604030504040204" pitchFamily="34" charset="-128"/>
              </a:rPr>
              <a:t>Envisioning Information</a:t>
            </a:r>
            <a:r>
              <a:rPr lang="en-U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, Graphics Press, Cheshire, CT.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US Bureau of the Census. 1874. </a:t>
            </a:r>
            <a:r>
              <a:rPr lang="en-US" altLang="en-US" sz="2400" i="1" dirty="0">
                <a:latin typeface="Meiryo" panose="020B0604030504040204" pitchFamily="34" charset="-128"/>
                <a:ea typeface="Meiryo" panose="020B0604030504040204" pitchFamily="34" charset="-128"/>
              </a:rPr>
              <a:t>Statistical Atlas of the United States</a:t>
            </a:r>
            <a:r>
              <a:rPr lang="en-U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. </a:t>
            </a:r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  <a:hlinkClick r:id="rId2"/>
              </a:rPr>
              <a:t>https://fraser.stlouisfed.org/title/64</a:t>
            </a:r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  Accessed June 7, 2019.</a:t>
            </a:r>
            <a:endParaRPr lang="en-US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92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4DE5-48F6-4801-9F72-9962491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6"/>
            <a:ext cx="10744200" cy="746125"/>
          </a:xfrm>
        </p:spPr>
        <p:txBody>
          <a:bodyPr/>
          <a:lstStyle/>
          <a:p>
            <a:r>
              <a:rPr lang="en-US" dirty="0"/>
              <a:t>Useful Web 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0F1AE-338A-491A-81B3-77528DEFD76D}"/>
              </a:ext>
            </a:extLst>
          </p:cNvPr>
          <p:cNvSpPr txBox="1"/>
          <p:nvPr/>
        </p:nvSpPr>
        <p:spPr>
          <a:xfrm>
            <a:off x="838200" y="1622323"/>
            <a:ext cx="971574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Jon Peltier has utilities to draw many of these charts in Excel.</a:t>
            </a:r>
          </a:p>
          <a:p>
            <a:pPr lvl="0"/>
            <a:endParaRPr lang="en-US" sz="3200" dirty="0"/>
          </a:p>
          <a:p>
            <a:pPr lvl="0"/>
            <a:r>
              <a:rPr lang="en-US" sz="3200" b="1" i="1" u="sng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3200" b="1" i="1" u="sng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www.peltiertech.com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3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7BBB-71C5-42DA-ABC3-8EF7E0CF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5A6CD9-6B86-4301-8F92-36D1D4C3DEAE}"/>
              </a:ext>
            </a:extLst>
          </p:cNvPr>
          <p:cNvSpPr/>
          <p:nvPr/>
        </p:nvSpPr>
        <p:spPr>
          <a:xfrm>
            <a:off x="630425" y="1582341"/>
            <a:ext cx="851357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Naomi B. Robbins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NBR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11 Christine Court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Wayne, NJ 07470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Phone:  (973) 694-6009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 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r>
              <a:rPr lang="en-US" sz="2400" u="sng" dirty="0">
                <a:solidFill>
                  <a:srgbClr val="0563C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  <a:hlinkClick r:id="rId2"/>
              </a:rPr>
              <a:t>naomi@nbr-graphs.com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r>
              <a:rPr lang="en-US" sz="2400" u="sng" dirty="0">
                <a:solidFill>
                  <a:srgbClr val="0563C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  <a:hlinkClick r:id="rId3"/>
              </a:rPr>
              <a:t>http://www.nbr-graphs.com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r>
              <a:rPr lang="en-US" sz="2400" u="sng" dirty="0">
                <a:solidFill>
                  <a:srgbClr val="0563C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  <a:hlinkClick r:id="rId4"/>
              </a:rPr>
              <a:t>http://www.forbes.com/sites/naomirobbins/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twitter: </a:t>
            </a:r>
            <a:r>
              <a:rPr lang="en-US" sz="2400" u="sng" dirty="0">
                <a:solidFill>
                  <a:srgbClr val="0563C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  <a:hlinkClick r:id="rId5"/>
              </a:rPr>
              <a:t>@nbrgraphs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Author of </a:t>
            </a:r>
            <a:r>
              <a:rPr lang="en-US" sz="2400" i="1" dirty="0">
                <a:solidFill>
                  <a:srgbClr val="0563C1"/>
                </a:solidFill>
                <a:latin typeface="Meiryo" panose="020B0604030504040204" pitchFamily="34" charset="-128"/>
                <a:ea typeface="Meiryo" panose="020B0604030504040204" pitchFamily="34" charset="-128"/>
                <a:cs typeface="Calibri" panose="020F0502020204030204" pitchFamily="34" charset="0"/>
              </a:rPr>
              <a:t>Creating More Effective Graphs</a:t>
            </a:r>
            <a:endParaRPr lang="en-US" sz="2400" dirty="0"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468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E1490E5-A81B-4957-BCBE-47972FFEB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04800"/>
            <a:ext cx="9006114" cy="8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Scatterplot Matrix of Energy Data</a:t>
            </a:r>
          </a:p>
        </p:txBody>
      </p:sp>
      <p:pic>
        <p:nvPicPr>
          <p:cNvPr id="22531" name="Picture 1028">
            <a:extLst>
              <a:ext uri="{FF2B5EF4-FFF2-40B4-BE49-F238E27FC236}">
                <a16:creationId xmlns:a16="http://schemas.microsoft.com/office/drawing/2014/main" id="{DC10710B-5908-4015-BA6F-FA0DBE71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3" y="1106489"/>
            <a:ext cx="5865812" cy="585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ED75563-22CB-4F8C-A774-CCDD1F6AC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3764" y="203200"/>
            <a:ext cx="7864475" cy="1074738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Reading Scatterplot Matrix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53834824-0BEB-48FD-A73F-A86C2C56DD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4375" y="1047750"/>
            <a:ext cx="5875338" cy="58689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6" name="Line 6">
            <a:extLst>
              <a:ext uri="{FF2B5EF4-FFF2-40B4-BE49-F238E27FC236}">
                <a16:creationId xmlns:a16="http://schemas.microsoft.com/office/drawing/2014/main" id="{4ED2EFD1-C45C-487A-AAB1-92AC70D707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725" y="1201738"/>
            <a:ext cx="38100" cy="5656262"/>
          </a:xfrm>
          <a:prstGeom prst="line">
            <a:avLst/>
          </a:prstGeom>
          <a:noFill/>
          <a:ln w="127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7" name="Line 7">
            <a:extLst>
              <a:ext uri="{FF2B5EF4-FFF2-40B4-BE49-F238E27FC236}">
                <a16:creationId xmlns:a16="http://schemas.microsoft.com/office/drawing/2014/main" id="{9BC275C5-1D34-4155-BEDE-A486E1C06F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6276" y="2814638"/>
            <a:ext cx="6067425" cy="0"/>
          </a:xfrm>
          <a:prstGeom prst="line">
            <a:avLst/>
          </a:prstGeom>
          <a:noFill/>
          <a:ln w="127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E443-FB0E-48D1-9A6C-A5B174EC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Multi-panel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1E120-706B-466D-80C1-75E65CE6E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3C8E6"/>
                </a:solidFill>
              </a:rPr>
              <a:t>Scatterplot matrices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Trellis / faceting / small multiples / lattice /panel graphs</a:t>
            </a:r>
          </a:p>
          <a:p>
            <a:endParaRPr lang="en-US" sz="800" dirty="0"/>
          </a:p>
          <a:p>
            <a:r>
              <a:rPr lang="en-US" dirty="0">
                <a:solidFill>
                  <a:srgbClr val="C3C8E6"/>
                </a:solidFill>
              </a:rPr>
              <a:t>One common scale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>
                <a:solidFill>
                  <a:srgbClr val="C3C8E6"/>
                </a:solidFill>
              </a:rPr>
              <a:t>Linked </a:t>
            </a:r>
            <a:r>
              <a:rPr lang="en-US" dirty="0" err="1">
                <a:solidFill>
                  <a:srgbClr val="C3C8E6"/>
                </a:solidFill>
              </a:rPr>
              <a:t>micromaps</a:t>
            </a:r>
            <a:endParaRPr lang="en-US" dirty="0">
              <a:solidFill>
                <a:srgbClr val="C3C8E6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2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B2D9-621F-4E94-A6E2-FDC49255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33" y="1"/>
            <a:ext cx="10641767" cy="1690688"/>
          </a:xfrm>
        </p:spPr>
        <p:txBody>
          <a:bodyPr/>
          <a:lstStyle/>
          <a:p>
            <a:r>
              <a:rPr lang="en-US" dirty="0"/>
              <a:t>1870 Census Data</a:t>
            </a:r>
          </a:p>
        </p:txBody>
      </p:sp>
      <p:pic>
        <p:nvPicPr>
          <p:cNvPr id="16386" name="Picture 2" descr="Gainful occupations and school chart">
            <a:extLst>
              <a:ext uri="{FF2B5EF4-FFF2-40B4-BE49-F238E27FC236}">
                <a16:creationId xmlns:a16="http://schemas.microsoft.com/office/drawing/2014/main" id="{46F93726-6F65-470E-8714-F6A42AD47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900" y="0"/>
            <a:ext cx="5622100" cy="697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3B64BF-9746-4451-8827-E46BBF0B15F9}"/>
              </a:ext>
            </a:extLst>
          </p:cNvPr>
          <p:cNvSpPr txBox="1"/>
          <p:nvPr/>
        </p:nvSpPr>
        <p:spPr>
          <a:xfrm>
            <a:off x="712033" y="1821305"/>
            <a:ext cx="48493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Statistical Atlas of the United States</a:t>
            </a:r>
          </a:p>
          <a:p>
            <a:endParaRPr lang="en-US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Persons with gainful occupations and attending school, Walker (1874)</a:t>
            </a:r>
          </a:p>
        </p:txBody>
      </p:sp>
    </p:spTree>
    <p:extLst>
      <p:ext uri="{BB962C8B-B14F-4D97-AF65-F5344CB8AC3E}">
        <p14:creationId xmlns:p14="http://schemas.microsoft.com/office/powerpoint/2010/main" val="196736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2BCA-EDCE-4AA7-B454-2F5670DD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Enlarged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3B31D-7407-407B-8980-05A637D7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84" y="1390610"/>
            <a:ext cx="10739516" cy="54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7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42B5E8F7-0524-4765-8C2E-86C9EE9F76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3764" y="-1"/>
            <a:ext cx="7864475" cy="1531257"/>
          </a:xfrm>
        </p:spPr>
        <p:txBody>
          <a:bodyPr/>
          <a:lstStyle/>
          <a:p>
            <a:pPr eaLnBrk="1" hangingPunct="1"/>
            <a:r>
              <a:rPr lang="en-US" altLang="en-US" dirty="0"/>
              <a:t>Terminology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DAA9428-8011-4B97-B3CA-710C854B39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75" y="1277939"/>
            <a:ext cx="8248652" cy="5340575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60000"/>
              </a:spcBef>
            </a:pPr>
            <a:r>
              <a:rPr lang="en-US" altLang="en-US" sz="2400" dirty="0"/>
              <a:t>Multi-panel Plot: any plot with more than one panel.</a:t>
            </a:r>
          </a:p>
          <a:p>
            <a:pPr eaLnBrk="1" hangingPunct="1">
              <a:spcBef>
                <a:spcPct val="60000"/>
              </a:spcBef>
            </a:pPr>
            <a:r>
              <a:rPr lang="en-US" altLang="en-US" sz="2400" dirty="0"/>
              <a:t>Small Multiples (Tufte): “a series of graphics, showing the same combination of variables, indexed by changes in another variable.” Tufte VDQI page 70</a:t>
            </a:r>
          </a:p>
          <a:p>
            <a:pPr eaLnBrk="1" hangingPunct="1">
              <a:spcBef>
                <a:spcPct val="60000"/>
              </a:spcBef>
            </a:pPr>
            <a:r>
              <a:rPr lang="en-US" altLang="en-US" sz="2400" dirty="0"/>
              <a:t>Trellis Display or Faceted Graphs: Small multiples which often have structure imposed; e.g., ordering of panels.</a:t>
            </a:r>
          </a:p>
          <a:p>
            <a:pPr lvl="1">
              <a:spcBef>
                <a:spcPct val="60000"/>
              </a:spcBef>
            </a:pPr>
            <a:r>
              <a:rPr lang="en-US" altLang="en-US" sz="2000" dirty="0"/>
              <a:t>Term trellis also used for a graphics system in S-Plus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en-US" sz="2000" dirty="0"/>
              <a:t>Trellis thought to be trademarked by Tibco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en-US" sz="2000" dirty="0"/>
              <a:t>Called lattice or faceted by R community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altLang="en-US" sz="2000" dirty="0"/>
              <a:t>Called panel charts by Excel users</a:t>
            </a:r>
          </a:p>
          <a:p>
            <a:pPr lvl="1" eaLnBrk="1" hangingPunct="1">
              <a:spcBef>
                <a:spcPct val="60000"/>
              </a:spcBef>
            </a:pPr>
            <a:endParaRPr lang="en-US" altLang="en-US" sz="2000" dirty="0"/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53B5304A-793A-4E0B-9DAF-55DB80A7B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3701" y="6386513"/>
            <a:ext cx="1114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4_newlook3">
  <a:themeElements>
    <a:clrScheme name="newlook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ewlook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ewlook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newlook3">
  <a:themeElements>
    <a:clrScheme name="newlook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ewlook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ewlook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newlook3">
  <a:themeElements>
    <a:clrScheme name="newlook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ewlook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ewlook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ewlook3">
  <a:themeElements>
    <a:clrScheme name="newlook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ewlook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ewlook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look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look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14803</TotalTime>
  <Words>735</Words>
  <Application>Microsoft Office PowerPoint</Application>
  <PresentationFormat>Widescreen</PresentationFormat>
  <Paragraphs>165</Paragraphs>
  <Slides>39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Meiryo</vt:lpstr>
      <vt:lpstr>Arial</vt:lpstr>
      <vt:lpstr>Calibri</vt:lpstr>
      <vt:lpstr>Times New Roman</vt:lpstr>
      <vt:lpstr>4_newlook3</vt:lpstr>
      <vt:lpstr>3_newlook3</vt:lpstr>
      <vt:lpstr>2_newlook3</vt:lpstr>
      <vt:lpstr>1_newlook3</vt:lpstr>
      <vt:lpstr>Graph Sheet</vt:lpstr>
      <vt:lpstr>Photo Editor Photo</vt:lpstr>
      <vt:lpstr>Creating Effective Graphs with R</vt:lpstr>
      <vt:lpstr>Multi-panel graphs</vt:lpstr>
      <vt:lpstr>Stacked Bar Chart: Petroleum Stocks</vt:lpstr>
      <vt:lpstr>PowerPoint Presentation</vt:lpstr>
      <vt:lpstr>Reading Scatterplot Matrix</vt:lpstr>
      <vt:lpstr>Multi-panel graphs</vt:lpstr>
      <vt:lpstr>1870 Census Data</vt:lpstr>
      <vt:lpstr>Top Enlarged</vt:lpstr>
      <vt:lpstr>Terminology</vt:lpstr>
      <vt:lpstr>Before: 3-D Bar Chart</vt:lpstr>
      <vt:lpstr>Trellis Display of Same Data</vt:lpstr>
      <vt:lpstr>Comparison</vt:lpstr>
      <vt:lpstr>Before: Grouped and Stacked Bar Charts </vt:lpstr>
      <vt:lpstr>Left and right plots emphasize different aspects of the data.</vt:lpstr>
      <vt:lpstr>Before: Multiple Pie Charts</vt:lpstr>
      <vt:lpstr>Trellis Display</vt:lpstr>
      <vt:lpstr>Trellis Display: Barley Example</vt:lpstr>
      <vt:lpstr>New Cover Design</vt:lpstr>
      <vt:lpstr>Trellis - Barley Example</vt:lpstr>
      <vt:lpstr>Nightingale’s Rose</vt:lpstr>
      <vt:lpstr>Trellis Display of Nightingale Data</vt:lpstr>
      <vt:lpstr>No Ambiguity with Trellis Plot</vt:lpstr>
      <vt:lpstr>Quotes</vt:lpstr>
      <vt:lpstr>Multi-panel graphs</vt:lpstr>
      <vt:lpstr>Comparisons with different scales</vt:lpstr>
      <vt:lpstr>PowerPoint Presentation</vt:lpstr>
      <vt:lpstr>PowerPoint Presentation</vt:lpstr>
      <vt:lpstr>PowerPoint Presentation</vt:lpstr>
      <vt:lpstr>Multi-foci figure</vt:lpstr>
      <vt:lpstr>Slide from Di Cook’s Nullibar Talk</vt:lpstr>
      <vt:lpstr>Another</vt:lpstr>
      <vt:lpstr>Multi-panel graphs</vt:lpstr>
      <vt:lpstr>Linked Micromap</vt:lpstr>
      <vt:lpstr>Must Read</vt:lpstr>
      <vt:lpstr>Conclusions</vt:lpstr>
      <vt:lpstr>References</vt:lpstr>
      <vt:lpstr>References - continued</vt:lpstr>
      <vt:lpstr>Useful Web Site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Trellis</dc:title>
  <dc:creator>Naomi Robbins</dc:creator>
  <cp:lastModifiedBy>Naomi Robbins</cp:lastModifiedBy>
  <cp:revision>58</cp:revision>
  <dcterms:created xsi:type="dcterms:W3CDTF">2019-06-06T20:06:51Z</dcterms:created>
  <dcterms:modified xsi:type="dcterms:W3CDTF">2019-06-21T18:17:57Z</dcterms:modified>
</cp:coreProperties>
</file>